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9" r:id="rId2"/>
    <p:sldId id="257" r:id="rId3"/>
    <p:sldId id="258" r:id="rId4"/>
  </p:sldIdLst>
  <p:sldSz cx="12192000" cy="685800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681A0-4843-4A6E-9F9B-FD42D861F27C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3FD22-ABFC-4420-8592-8E0CB8088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882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0C278-1DD5-4F76-962D-E871049E204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20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1063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0C278-1DD5-4F76-962D-E871049E204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136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7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2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899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93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41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2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105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15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75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31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44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B0A2-242E-4501-B4CE-479BC063D927}" type="datetimeFigureOut">
              <a:rPr kumimoji="1" lang="ja-JP" altLang="en-US" smtClean="0"/>
              <a:t>2017/8/4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1EF98-D4EC-4DC2-B6B9-6A5D88FF9C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67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8518525" y="6619875"/>
            <a:ext cx="2133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ja-JP" sz="14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-10-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1810341-D7FB-4464-BA99-E21EA165957D}"/>
              </a:ext>
            </a:extLst>
          </p:cNvPr>
          <p:cNvSpPr/>
          <p:nvPr/>
        </p:nvSpPr>
        <p:spPr>
          <a:xfrm>
            <a:off x="1406769" y="2804748"/>
            <a:ext cx="9530861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イード媒体を横断する動画アドネットワーク</a:t>
            </a:r>
            <a:endParaRPr lang="en-US" altLang="ja-JP" sz="2400" b="1" kern="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54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EX Movie </a:t>
            </a:r>
            <a:r>
              <a:rPr lang="en-US" altLang="ja-JP" sz="5400" b="1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Adnetwork</a:t>
            </a:r>
            <a:endParaRPr lang="en-US" altLang="ja-JP" sz="5400" b="1" kern="0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4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ご案内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53051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8518525" y="6619875"/>
            <a:ext cx="2133600" cy="476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ja-JP" sz="14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-10-</a:t>
            </a:r>
          </a:p>
        </p:txBody>
      </p:sp>
      <p:cxnSp>
        <p:nvCxnSpPr>
          <p:cNvPr id="13" name="直線コネクタ 12"/>
          <p:cNvCxnSpPr>
            <a:cxnSpLocks/>
          </p:cNvCxnSpPr>
          <p:nvPr/>
        </p:nvCxnSpPr>
        <p:spPr>
          <a:xfrm>
            <a:off x="346977" y="567749"/>
            <a:ext cx="11522971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/>
          <p:cNvSpPr txBox="1">
            <a:spLocks/>
          </p:cNvSpPr>
          <p:nvPr/>
        </p:nvSpPr>
        <p:spPr>
          <a:xfrm>
            <a:off x="346978" y="66301"/>
            <a:ext cx="6787055" cy="416880"/>
          </a:xfrm>
          <a:prstGeom prst="rect">
            <a:avLst/>
          </a:prstGeom>
        </p:spPr>
        <p:txBody>
          <a:bodyPr/>
          <a:lstStyle>
            <a:lvl1pPr algn="l" defTabSz="987425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292929"/>
                </a:solidFill>
                <a:latin typeface="+mj-lt"/>
                <a:ea typeface="+mj-ea"/>
                <a:cs typeface="メイリオ" panose="020B0604030504040204" pitchFamily="50" charset="-128"/>
              </a:defRPr>
            </a:lvl1pPr>
            <a:lvl2pPr algn="l" defTabSz="987425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2929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algn="l" defTabSz="987425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2929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algn="l" defTabSz="987425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2929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algn="l" defTabSz="987425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2929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457200" algn="l" defTabSz="987425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292929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defTabSz="987425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292929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defTabSz="987425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292929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defTabSz="987425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292929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>
              <a:defRPr/>
            </a:pPr>
            <a:r>
              <a:rPr lang="ja-JP" altLang="en-US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動画広告</a:t>
            </a:r>
            <a:r>
              <a:rPr lang="en-US" altLang="ja-JP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『EX Movie </a:t>
            </a:r>
            <a:r>
              <a:rPr lang="en-US" altLang="ja-JP" sz="2000" b="1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ADnetwork</a:t>
            </a:r>
            <a:r>
              <a:rPr lang="en-US" altLang="ja-JP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lang="ja-JP" altLang="en-US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のご紹介</a:t>
            </a:r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025" y="82869"/>
            <a:ext cx="647572" cy="383747"/>
          </a:xfrm>
          <a:prstGeom prst="rect">
            <a:avLst/>
          </a:prstGeom>
        </p:spPr>
      </p:pic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1BDF89D4-0C28-48E9-9FFD-6F7A91B76066}"/>
              </a:ext>
            </a:extLst>
          </p:cNvPr>
          <p:cNvSpPr/>
          <p:nvPr/>
        </p:nvSpPr>
        <p:spPr>
          <a:xfrm>
            <a:off x="6423273" y="1359403"/>
            <a:ext cx="5543295" cy="2318547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53E6EB08-60E5-4782-90CB-A92BF230B90B}"/>
              </a:ext>
            </a:extLst>
          </p:cNvPr>
          <p:cNvSpPr/>
          <p:nvPr/>
        </p:nvSpPr>
        <p:spPr>
          <a:xfrm>
            <a:off x="348387" y="3068181"/>
            <a:ext cx="5131669" cy="3069339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816BAC61-B1DA-43C2-94C9-E06BDCB601A7}"/>
              </a:ext>
            </a:extLst>
          </p:cNvPr>
          <p:cNvSpPr/>
          <p:nvPr/>
        </p:nvSpPr>
        <p:spPr>
          <a:xfrm>
            <a:off x="328279" y="1365815"/>
            <a:ext cx="6018301" cy="94638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1C65FA70-D59C-450D-9479-6A8A7823030C}"/>
              </a:ext>
            </a:extLst>
          </p:cNvPr>
          <p:cNvSpPr txBox="1"/>
          <p:nvPr/>
        </p:nvSpPr>
        <p:spPr>
          <a:xfrm>
            <a:off x="2115915" y="659671"/>
            <a:ext cx="79601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お手持ちの素材を有効活用し、優良ユーザーに動画でアピール！</a:t>
            </a: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FE549C84-98F7-4356-98F7-F8114B5FE493}"/>
              </a:ext>
            </a:extLst>
          </p:cNvPr>
          <p:cNvSpPr txBox="1"/>
          <p:nvPr/>
        </p:nvSpPr>
        <p:spPr>
          <a:xfrm>
            <a:off x="368207" y="1501820"/>
            <a:ext cx="5978373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44" indent="-285744">
              <a:buFont typeface="Wingdings" panose="05000000000000000000" pitchFamily="2" charset="2"/>
              <a:buChar char="n"/>
              <a:defRPr/>
            </a:pP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ニュースサイトという特性上、平均ページ滞在時間の長い弊社メディアでの動画広告が可能です。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44" indent="-285744">
              <a:buFont typeface="Wingdings" panose="05000000000000000000" pitchFamily="2" charset="2"/>
              <a:buChar char="n"/>
              <a:defRPr/>
            </a:pP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配信パターンが分かれているため、ご希望のユーザー層へのアプローチが可能です。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44" indent="-285744">
              <a:buFont typeface="Wingdings" panose="05000000000000000000" pitchFamily="2" charset="2"/>
              <a:buChar char="n"/>
              <a:defRPr/>
            </a:pP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再生あたりでの料金設定のため、ご希望の予算内でのご出稿が可能です。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44" indent="-285744">
              <a:buFont typeface="Wingdings" panose="05000000000000000000" pitchFamily="2" charset="2"/>
              <a:buChar char="n"/>
              <a:defRPr/>
            </a:pP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動画再生時間帯、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OS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の選択も可能です。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497D5ED2-B3CC-4C3F-B1B9-5C808E1F5497}"/>
              </a:ext>
            </a:extLst>
          </p:cNvPr>
          <p:cNvSpPr/>
          <p:nvPr/>
        </p:nvSpPr>
        <p:spPr>
          <a:xfrm>
            <a:off x="307219" y="1181159"/>
            <a:ext cx="1532804" cy="2778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PR</a:t>
            </a:r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ポイント</a:t>
            </a:r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34F6E7F7-C2B5-4E94-ADD0-8871EECA752D}"/>
              </a:ext>
            </a:extLst>
          </p:cNvPr>
          <p:cNvGrpSpPr/>
          <p:nvPr/>
        </p:nvGrpSpPr>
        <p:grpSpPr>
          <a:xfrm>
            <a:off x="709616" y="3747545"/>
            <a:ext cx="1038579" cy="1905747"/>
            <a:chOff x="460345" y="3871307"/>
            <a:chExt cx="1038578" cy="1905746"/>
          </a:xfrm>
        </p:grpSpPr>
        <p:sp>
          <p:nvSpPr>
            <p:cNvPr id="109" name="object 129">
              <a:extLst>
                <a:ext uri="{FF2B5EF4-FFF2-40B4-BE49-F238E27FC236}">
                  <a16:creationId xmlns:a16="http://schemas.microsoft.com/office/drawing/2014/main" id="{B1DB715D-7E36-4368-BE48-4096626AEB2A}"/>
                </a:ext>
              </a:extLst>
            </p:cNvPr>
            <p:cNvSpPr/>
            <p:nvPr/>
          </p:nvSpPr>
          <p:spPr>
            <a:xfrm>
              <a:off x="525171" y="4182903"/>
              <a:ext cx="936184" cy="149830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9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0" name="object 130">
              <a:extLst>
                <a:ext uri="{FF2B5EF4-FFF2-40B4-BE49-F238E27FC236}">
                  <a16:creationId xmlns:a16="http://schemas.microsoft.com/office/drawing/2014/main" id="{A6F7F180-13A4-4E69-9F8E-B530A42CD331}"/>
                </a:ext>
              </a:extLst>
            </p:cNvPr>
            <p:cNvSpPr txBox="1"/>
            <p:nvPr/>
          </p:nvSpPr>
          <p:spPr>
            <a:xfrm>
              <a:off x="571464" y="4408057"/>
              <a:ext cx="819161" cy="44454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860" marR="4344" algn="ctr">
                <a:lnSpc>
                  <a:spcPct val="106500"/>
                </a:lnSpc>
              </a:pPr>
              <a:r>
                <a:rPr sz="900" spc="-5" dirty="0" err="1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ワイドビュ</a:t>
              </a:r>
              <a:r>
                <a:rPr sz="900" spc="-5" dirty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ー </a:t>
              </a:r>
              <a:endParaRPr lang="en-US" altLang="ja-JP" sz="900" spc="-5" dirty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endParaRPr>
            </a:p>
            <a:p>
              <a:pPr marL="10860" marR="4344" algn="ctr">
                <a:lnSpc>
                  <a:spcPct val="106500"/>
                </a:lnSpc>
              </a:pPr>
              <a:r>
                <a:rPr sz="900" spc="-5" dirty="0" err="1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オーバーレイ</a:t>
              </a:r>
              <a:r>
                <a:rPr sz="900" spc="-5" dirty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  </a:t>
              </a:r>
              <a:r>
                <a:rPr sz="900" spc="17" dirty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16:9</a:t>
              </a:r>
              <a:endParaRPr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endParaRPr>
            </a:p>
          </p:txBody>
        </p:sp>
        <p:sp>
          <p:nvSpPr>
            <p:cNvPr id="111" name="object 131">
              <a:extLst>
                <a:ext uri="{FF2B5EF4-FFF2-40B4-BE49-F238E27FC236}">
                  <a16:creationId xmlns:a16="http://schemas.microsoft.com/office/drawing/2014/main" id="{547AF5D9-CD7A-46F2-9C58-6B7766011197}"/>
                </a:ext>
              </a:extLst>
            </p:cNvPr>
            <p:cNvSpPr/>
            <p:nvPr/>
          </p:nvSpPr>
          <p:spPr>
            <a:xfrm>
              <a:off x="560174" y="4847071"/>
              <a:ext cx="834703" cy="460007"/>
            </a:xfrm>
            <a:custGeom>
              <a:avLst/>
              <a:gdLst/>
              <a:ahLst/>
              <a:cxnLst/>
              <a:rect l="l" t="t" r="r" b="b"/>
              <a:pathLst>
                <a:path w="736600" h="444500">
                  <a:moveTo>
                    <a:pt x="0" y="0"/>
                  </a:moveTo>
                  <a:lnTo>
                    <a:pt x="736599" y="0"/>
                  </a:lnTo>
                  <a:lnTo>
                    <a:pt x="736599" y="444498"/>
                  </a:lnTo>
                  <a:lnTo>
                    <a:pt x="0" y="4444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D0920"/>
            </a:solidFill>
          </p:spPr>
          <p:txBody>
            <a:bodyPr wrap="square" lIns="0" tIns="0" rIns="0" bIns="0" rtlCol="0"/>
            <a:lstStyle/>
            <a:p>
              <a:endParaRPr sz="9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2" name="object 132">
              <a:extLst>
                <a:ext uri="{FF2B5EF4-FFF2-40B4-BE49-F238E27FC236}">
                  <a16:creationId xmlns:a16="http://schemas.microsoft.com/office/drawing/2014/main" id="{C9134D13-E830-487D-915A-DEEEB01941EC}"/>
                </a:ext>
              </a:extLst>
            </p:cNvPr>
            <p:cNvSpPr/>
            <p:nvPr/>
          </p:nvSpPr>
          <p:spPr>
            <a:xfrm>
              <a:off x="460345" y="3871307"/>
              <a:ext cx="1038578" cy="190574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916A7399-6E2D-46DC-9733-D68CBB38CDB1}"/>
              </a:ext>
            </a:extLst>
          </p:cNvPr>
          <p:cNvGrpSpPr/>
          <p:nvPr/>
        </p:nvGrpSpPr>
        <p:grpSpPr>
          <a:xfrm>
            <a:off x="2309972" y="3747545"/>
            <a:ext cx="1038579" cy="1905747"/>
            <a:chOff x="2181311" y="3874520"/>
            <a:chExt cx="1038578" cy="1905746"/>
          </a:xfrm>
        </p:grpSpPr>
        <p:sp>
          <p:nvSpPr>
            <p:cNvPr id="114" name="object 129">
              <a:extLst>
                <a:ext uri="{FF2B5EF4-FFF2-40B4-BE49-F238E27FC236}">
                  <a16:creationId xmlns:a16="http://schemas.microsoft.com/office/drawing/2014/main" id="{7F0BBED7-A8BE-4BD4-9247-F2F6DC4E45F4}"/>
                </a:ext>
              </a:extLst>
            </p:cNvPr>
            <p:cNvSpPr/>
            <p:nvPr/>
          </p:nvSpPr>
          <p:spPr>
            <a:xfrm>
              <a:off x="2244728" y="4182903"/>
              <a:ext cx="936184" cy="149830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9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5" name="object 130">
              <a:extLst>
                <a:ext uri="{FF2B5EF4-FFF2-40B4-BE49-F238E27FC236}">
                  <a16:creationId xmlns:a16="http://schemas.microsoft.com/office/drawing/2014/main" id="{2CD5590C-7E92-4715-BBE4-34FC253B0613}"/>
                </a:ext>
              </a:extLst>
            </p:cNvPr>
            <p:cNvSpPr txBox="1"/>
            <p:nvPr/>
          </p:nvSpPr>
          <p:spPr>
            <a:xfrm>
              <a:off x="2291020" y="4408057"/>
              <a:ext cx="819161" cy="444545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860" marR="4344" algn="ctr">
                <a:lnSpc>
                  <a:spcPct val="106500"/>
                </a:lnSpc>
              </a:pPr>
              <a:r>
                <a:rPr lang="ja-JP" altLang="en-US" sz="900" spc="-5" dirty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レクタングル</a:t>
              </a:r>
              <a:endParaRPr lang="en-US" altLang="ja-JP" sz="900" spc="-5" dirty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endParaRPr>
            </a:p>
            <a:p>
              <a:pPr marL="10860" marR="4344" algn="ctr">
                <a:lnSpc>
                  <a:spcPct val="106500"/>
                </a:lnSpc>
              </a:pPr>
              <a:r>
                <a:rPr lang="en-US" altLang="ja-JP" sz="900" spc="-5" dirty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300×250</a:t>
              </a:r>
            </a:p>
            <a:p>
              <a:pPr marL="10860" marR="4344" algn="ctr">
                <a:lnSpc>
                  <a:spcPct val="106500"/>
                </a:lnSpc>
              </a:pPr>
              <a:r>
                <a:rPr sz="900" spc="-5" dirty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  </a:t>
              </a:r>
              <a:endParaRPr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endParaRPr>
            </a:p>
          </p:txBody>
        </p:sp>
        <p:sp>
          <p:nvSpPr>
            <p:cNvPr id="116" name="object 131">
              <a:extLst>
                <a:ext uri="{FF2B5EF4-FFF2-40B4-BE49-F238E27FC236}">
                  <a16:creationId xmlns:a16="http://schemas.microsoft.com/office/drawing/2014/main" id="{964F7743-22A1-48EA-9139-9F4BAC5B8DC2}"/>
                </a:ext>
              </a:extLst>
            </p:cNvPr>
            <p:cNvSpPr/>
            <p:nvPr/>
          </p:nvSpPr>
          <p:spPr>
            <a:xfrm>
              <a:off x="2358754" y="4801915"/>
              <a:ext cx="694359" cy="628041"/>
            </a:xfrm>
            <a:custGeom>
              <a:avLst/>
              <a:gdLst/>
              <a:ahLst/>
              <a:cxnLst/>
              <a:rect l="l" t="t" r="r" b="b"/>
              <a:pathLst>
                <a:path w="736600" h="444500">
                  <a:moveTo>
                    <a:pt x="0" y="0"/>
                  </a:moveTo>
                  <a:lnTo>
                    <a:pt x="736599" y="0"/>
                  </a:lnTo>
                  <a:lnTo>
                    <a:pt x="736599" y="444498"/>
                  </a:lnTo>
                  <a:lnTo>
                    <a:pt x="0" y="4444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D0920"/>
            </a:solidFill>
          </p:spPr>
          <p:txBody>
            <a:bodyPr wrap="square" lIns="0" tIns="0" rIns="0" bIns="0" rtlCol="0"/>
            <a:lstStyle/>
            <a:p>
              <a:endParaRPr sz="9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17" name="object 132">
              <a:extLst>
                <a:ext uri="{FF2B5EF4-FFF2-40B4-BE49-F238E27FC236}">
                  <a16:creationId xmlns:a16="http://schemas.microsoft.com/office/drawing/2014/main" id="{A0C040AA-9038-4034-8F5F-C8982B259F24}"/>
                </a:ext>
              </a:extLst>
            </p:cNvPr>
            <p:cNvSpPr/>
            <p:nvPr/>
          </p:nvSpPr>
          <p:spPr>
            <a:xfrm>
              <a:off x="2181311" y="3874520"/>
              <a:ext cx="1038578" cy="190574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A9B22443-06AD-4931-8FA4-522591BC4CCF}"/>
              </a:ext>
            </a:extLst>
          </p:cNvPr>
          <p:cNvGrpSpPr/>
          <p:nvPr/>
        </p:nvGrpSpPr>
        <p:grpSpPr>
          <a:xfrm>
            <a:off x="3910328" y="3747545"/>
            <a:ext cx="1038579" cy="1905747"/>
            <a:chOff x="3609355" y="4079045"/>
            <a:chExt cx="1038578" cy="1905746"/>
          </a:xfrm>
        </p:grpSpPr>
        <p:sp>
          <p:nvSpPr>
            <p:cNvPr id="119" name="object 129">
              <a:extLst>
                <a:ext uri="{FF2B5EF4-FFF2-40B4-BE49-F238E27FC236}">
                  <a16:creationId xmlns:a16="http://schemas.microsoft.com/office/drawing/2014/main" id="{DA29034B-3356-4E12-AB14-C55ABBF71C72}"/>
                </a:ext>
              </a:extLst>
            </p:cNvPr>
            <p:cNvSpPr/>
            <p:nvPr/>
          </p:nvSpPr>
          <p:spPr>
            <a:xfrm>
              <a:off x="3650195" y="4182903"/>
              <a:ext cx="936184" cy="149830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9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0" name="object 130">
              <a:extLst>
                <a:ext uri="{FF2B5EF4-FFF2-40B4-BE49-F238E27FC236}">
                  <a16:creationId xmlns:a16="http://schemas.microsoft.com/office/drawing/2014/main" id="{0E60BFD2-3FE0-4958-8BBC-ADBBA0AD300A}"/>
                </a:ext>
              </a:extLst>
            </p:cNvPr>
            <p:cNvSpPr txBox="1"/>
            <p:nvPr/>
          </p:nvSpPr>
          <p:spPr>
            <a:xfrm>
              <a:off x="3696487" y="4408057"/>
              <a:ext cx="819161" cy="296363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0860" marR="4344" algn="ctr">
                <a:lnSpc>
                  <a:spcPct val="106500"/>
                </a:lnSpc>
              </a:pPr>
              <a:r>
                <a:rPr lang="ja-JP" altLang="en-US" sz="900" spc="-5" dirty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縦型</a:t>
              </a:r>
              <a:endParaRPr lang="en-US" altLang="ja-JP" sz="900" spc="-5" dirty="0">
                <a:solidFill>
                  <a:srgbClr val="2626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endParaRPr>
            </a:p>
            <a:p>
              <a:pPr marL="10860" marR="4344" algn="ctr">
                <a:lnSpc>
                  <a:spcPct val="106500"/>
                </a:lnSpc>
              </a:pPr>
              <a:r>
                <a:rPr lang="en-US" altLang="ja-JP" sz="900" spc="-5" dirty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9</a:t>
              </a:r>
              <a:r>
                <a:rPr lang="ja-JP" altLang="en-US" sz="900" spc="-5" dirty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：</a:t>
              </a:r>
              <a:r>
                <a:rPr lang="en-US" altLang="ja-JP" sz="900" spc="-5" dirty="0">
                  <a:solidFill>
                    <a:srgbClr val="262626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/>
                </a:rPr>
                <a:t>16</a:t>
              </a:r>
            </a:p>
          </p:txBody>
        </p:sp>
        <p:sp>
          <p:nvSpPr>
            <p:cNvPr id="121" name="object 131">
              <a:extLst>
                <a:ext uri="{FF2B5EF4-FFF2-40B4-BE49-F238E27FC236}">
                  <a16:creationId xmlns:a16="http://schemas.microsoft.com/office/drawing/2014/main" id="{C607B8F6-13A4-40B7-AEFB-502191F6D608}"/>
                </a:ext>
              </a:extLst>
            </p:cNvPr>
            <p:cNvSpPr/>
            <p:nvPr/>
          </p:nvSpPr>
          <p:spPr>
            <a:xfrm>
              <a:off x="3781465" y="4709311"/>
              <a:ext cx="694359" cy="971900"/>
            </a:xfrm>
            <a:custGeom>
              <a:avLst/>
              <a:gdLst/>
              <a:ahLst/>
              <a:cxnLst/>
              <a:rect l="l" t="t" r="r" b="b"/>
              <a:pathLst>
                <a:path w="736600" h="444500">
                  <a:moveTo>
                    <a:pt x="0" y="0"/>
                  </a:moveTo>
                  <a:lnTo>
                    <a:pt x="736599" y="0"/>
                  </a:lnTo>
                  <a:lnTo>
                    <a:pt x="736599" y="444498"/>
                  </a:lnTo>
                  <a:lnTo>
                    <a:pt x="0" y="4444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D0920"/>
            </a:solidFill>
          </p:spPr>
          <p:txBody>
            <a:bodyPr wrap="square" lIns="0" tIns="0" rIns="0" bIns="0" rtlCol="0"/>
            <a:lstStyle/>
            <a:p>
              <a:endParaRPr sz="90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2" name="object 132">
              <a:extLst>
                <a:ext uri="{FF2B5EF4-FFF2-40B4-BE49-F238E27FC236}">
                  <a16:creationId xmlns:a16="http://schemas.microsoft.com/office/drawing/2014/main" id="{63B9BDB0-3057-4D4D-96BF-1C48C38D10D5}"/>
                </a:ext>
              </a:extLst>
            </p:cNvPr>
            <p:cNvSpPr/>
            <p:nvPr/>
          </p:nvSpPr>
          <p:spPr>
            <a:xfrm>
              <a:off x="3609355" y="4079045"/>
              <a:ext cx="1038578" cy="190574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8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123" name="object 89">
            <a:extLst>
              <a:ext uri="{FF2B5EF4-FFF2-40B4-BE49-F238E27FC236}">
                <a16:creationId xmlns:a16="http://schemas.microsoft.com/office/drawing/2014/main" id="{651B5139-C97B-43C0-9851-BCBFB631ABAE}"/>
              </a:ext>
            </a:extLst>
          </p:cNvPr>
          <p:cNvSpPr txBox="1"/>
          <p:nvPr/>
        </p:nvSpPr>
        <p:spPr>
          <a:xfrm>
            <a:off x="763687" y="2829070"/>
            <a:ext cx="4301067" cy="50013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0860" algn="ctr"/>
            <a:r>
              <a:rPr lang="en-US" altLang="ja-JP" sz="1625" spc="-5" dirty="0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3</a:t>
            </a:r>
            <a:r>
              <a:rPr sz="1625" spc="-5" dirty="0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つの動画広告フォーマットか</a:t>
            </a:r>
            <a:r>
              <a:rPr sz="1625" spc="-91" dirty="0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ら</a:t>
            </a:r>
            <a:endParaRPr lang="en-US" altLang="ja-JP" sz="1625" spc="-91" dirty="0">
              <a:solidFill>
                <a:srgbClr val="5C5C5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  <a:p>
            <a:pPr marL="10860" algn="ctr"/>
            <a:r>
              <a:rPr sz="1625" spc="-5" dirty="0" err="1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サイト</a:t>
            </a:r>
            <a:r>
              <a:rPr sz="1625" spc="-91" dirty="0" err="1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デ</a:t>
            </a:r>
            <a:r>
              <a:rPr sz="1625" spc="-5" dirty="0" err="1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ザイン</a:t>
            </a:r>
            <a:r>
              <a:rPr sz="1625" spc="-91" dirty="0" err="1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に</a:t>
            </a:r>
            <a:r>
              <a:rPr sz="1625" spc="-5" dirty="0" err="1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合った</a:t>
            </a:r>
            <a:r>
              <a:rPr sz="1625" spc="-91" dirty="0" err="1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も</a:t>
            </a:r>
            <a:r>
              <a:rPr sz="1625" spc="-5" dirty="0" err="1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のをお</a:t>
            </a:r>
            <a:r>
              <a:rPr sz="1625" spc="-91" dirty="0" err="1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選</a:t>
            </a:r>
            <a:r>
              <a:rPr sz="1625" spc="-5" dirty="0" err="1">
                <a:solidFill>
                  <a:srgbClr val="5C5C5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び下さい</a:t>
            </a:r>
            <a:endParaRPr lang="en-US" sz="1625" spc="-5" dirty="0">
              <a:solidFill>
                <a:srgbClr val="5C5C5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</p:txBody>
      </p:sp>
      <p:sp>
        <p:nvSpPr>
          <p:cNvPr id="124" name="object 89">
            <a:extLst>
              <a:ext uri="{FF2B5EF4-FFF2-40B4-BE49-F238E27FC236}">
                <a16:creationId xmlns:a16="http://schemas.microsoft.com/office/drawing/2014/main" id="{68141302-5DDE-4190-A9EE-36E54525B2FD}"/>
              </a:ext>
            </a:extLst>
          </p:cNvPr>
          <p:cNvSpPr txBox="1"/>
          <p:nvPr/>
        </p:nvSpPr>
        <p:spPr>
          <a:xfrm>
            <a:off x="328279" y="5753412"/>
            <a:ext cx="1828512" cy="250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 algn="ctr"/>
            <a:r>
              <a:rPr lang="en-US" altLang="ja-JP" sz="1625" spc="-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※</a:t>
            </a:r>
            <a:r>
              <a:rPr lang="ja-JP" altLang="en-US" sz="1625" spc="-5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オススメ！</a:t>
            </a:r>
            <a:endParaRPr lang="en-US" sz="1625" spc="-5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63224BCE-7AE6-4134-A11E-1194CBC1A10A}"/>
              </a:ext>
            </a:extLst>
          </p:cNvPr>
          <p:cNvSpPr txBox="1"/>
          <p:nvPr/>
        </p:nvSpPr>
        <p:spPr>
          <a:xfrm>
            <a:off x="6386805" y="3789129"/>
            <a:ext cx="5579763" cy="2339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200" b="1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b="1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料金</a:t>
            </a:r>
            <a:r>
              <a:rPr lang="en-US" altLang="ja-JP" sz="1200" b="1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en-US" altLang="ja-JP" sz="12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再生：</a:t>
            </a:r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\4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グロス</a:t>
            </a:r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defRPr/>
            </a:pPr>
            <a:r>
              <a:rPr lang="ja-JP" altLang="en-US" sz="1200" u="sng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・最低出稿金額：</a:t>
            </a:r>
            <a:r>
              <a:rPr lang="en-US" altLang="ja-JP" sz="1200" u="sng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\150,000</a:t>
            </a:r>
            <a:r>
              <a:rPr lang="ja-JP" altLang="en-US" sz="1200" u="sng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200" u="sng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(37,500</a:t>
            </a:r>
            <a:r>
              <a:rPr lang="ja-JP" altLang="en-US" sz="1200" u="sng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再生～</a:t>
            </a:r>
            <a:r>
              <a:rPr lang="en-US" altLang="ja-JP" sz="1200" u="sng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再生回数の上限は任意でお選びいただけます。</a:t>
            </a:r>
            <a:endParaRPr lang="en-US" altLang="ja-JP" sz="12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endParaRPr lang="en-US" altLang="ja-JP" sz="8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備考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・動画の長さは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秒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~30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秒を推奨しております。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秒以上再生された時点で料金が発生いたします。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・オーバーレイ以外の再生方法の場合、枠固定費も発生する為、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再生</a:t>
            </a:r>
            <a:r>
              <a:rPr lang="en-US" altLang="ja-JP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とさせていただきます。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レポート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配信終了後は弊社よりレポートを提出致します。項目は以下となります。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秒までの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秒単位での再生率・再生回数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・クリック数　　　　　　　　　　　　　　　　　　　（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000" dirty="0">
                <a:solidFill>
                  <a:schemeClr val="bg2">
                    <a:lumMod val="1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月時点）</a:t>
            </a:r>
            <a:endParaRPr lang="en-US" altLang="ja-JP" sz="1000" dirty="0">
              <a:solidFill>
                <a:schemeClr val="bg2">
                  <a:lumMod val="1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6" name="四角形: 角を丸くする 125">
            <a:extLst>
              <a:ext uri="{FF2B5EF4-FFF2-40B4-BE49-F238E27FC236}">
                <a16:creationId xmlns:a16="http://schemas.microsoft.com/office/drawing/2014/main" id="{8F0BC9FC-584C-44AF-982B-BD2A47EC3B49}"/>
              </a:ext>
            </a:extLst>
          </p:cNvPr>
          <p:cNvSpPr/>
          <p:nvPr/>
        </p:nvSpPr>
        <p:spPr>
          <a:xfrm>
            <a:off x="6660087" y="2181380"/>
            <a:ext cx="1187451" cy="13385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88F3ECD2-8961-46C1-90B7-C82F64FA07A1}"/>
              </a:ext>
            </a:extLst>
          </p:cNvPr>
          <p:cNvSpPr txBox="1"/>
          <p:nvPr/>
        </p:nvSpPr>
        <p:spPr>
          <a:xfrm>
            <a:off x="6733602" y="2042880"/>
            <a:ext cx="1040423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男性向け</a:t>
            </a:r>
          </a:p>
        </p:txBody>
      </p:sp>
      <p:pic>
        <p:nvPicPr>
          <p:cNvPr id="128" name="Picture 11" descr="レスポンス（Response.jp）">
            <a:extLst>
              <a:ext uri="{FF2B5EF4-FFF2-40B4-BE49-F238E27FC236}">
                <a16:creationId xmlns:a16="http://schemas.microsoft.com/office/drawing/2014/main" id="{80005BB3-8611-4182-8E09-6F1265ACF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7115" y="2546763"/>
            <a:ext cx="893395" cy="18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9" name="Picture 9" descr="RBB TODAY">
            <a:extLst>
              <a:ext uri="{FF2B5EF4-FFF2-40B4-BE49-F238E27FC236}">
                <a16:creationId xmlns:a16="http://schemas.microsoft.com/office/drawing/2014/main" id="{1B55C81E-E2D1-4CB4-AD09-0BB5FC7D8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851" y="2864846"/>
            <a:ext cx="789924" cy="154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" name="図 50">
            <a:extLst>
              <a:ext uri="{FF2B5EF4-FFF2-40B4-BE49-F238E27FC236}">
                <a16:creationId xmlns:a16="http://schemas.microsoft.com/office/drawing/2014/main" id="{ABDFF7E9-4742-45FF-B2C7-92A405FD39F1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76627" y="3148111"/>
            <a:ext cx="554372" cy="182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1" name="四角形: 角を丸くする 130">
            <a:extLst>
              <a:ext uri="{FF2B5EF4-FFF2-40B4-BE49-F238E27FC236}">
                <a16:creationId xmlns:a16="http://schemas.microsoft.com/office/drawing/2014/main" id="{4DE01F09-DA33-4048-A261-68110221D373}"/>
              </a:ext>
            </a:extLst>
          </p:cNvPr>
          <p:cNvSpPr/>
          <p:nvPr/>
        </p:nvSpPr>
        <p:spPr>
          <a:xfrm>
            <a:off x="7952779" y="2181380"/>
            <a:ext cx="1187451" cy="13385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2" name="テキスト ボックス 131">
            <a:extLst>
              <a:ext uri="{FF2B5EF4-FFF2-40B4-BE49-F238E27FC236}">
                <a16:creationId xmlns:a16="http://schemas.microsoft.com/office/drawing/2014/main" id="{B3273552-9D74-4376-8F9B-442CD8E5CF44}"/>
              </a:ext>
            </a:extLst>
          </p:cNvPr>
          <p:cNvSpPr txBox="1"/>
          <p:nvPr/>
        </p:nvSpPr>
        <p:spPr>
          <a:xfrm>
            <a:off x="8026294" y="2042880"/>
            <a:ext cx="1040423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女性向け</a:t>
            </a:r>
          </a:p>
        </p:txBody>
      </p:sp>
      <p:pic>
        <p:nvPicPr>
          <p:cNvPr id="133" name="Picture 24" descr="D:\project\MediaCMS\git\domains\rbbtoday.com\web\www.rbbtoday.com\base\images\provider_cinemacafe.gif">
            <a:extLst>
              <a:ext uri="{FF2B5EF4-FFF2-40B4-BE49-F238E27FC236}">
                <a16:creationId xmlns:a16="http://schemas.microsoft.com/office/drawing/2014/main" id="{07BD3F33-14DF-4F57-9246-AD8C85C5F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69298" y="2516333"/>
            <a:ext cx="954415" cy="249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" name="図 133">
            <a:extLst>
              <a:ext uri="{FF2B5EF4-FFF2-40B4-BE49-F238E27FC236}">
                <a16:creationId xmlns:a16="http://schemas.microsoft.com/office/drawing/2014/main" id="{333645B4-F45B-4459-B3B2-FCF94CA2573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6273" y="2806405"/>
            <a:ext cx="783351" cy="323031"/>
          </a:xfrm>
          <a:prstGeom prst="rect">
            <a:avLst/>
          </a:prstGeom>
        </p:spPr>
      </p:pic>
      <p:pic>
        <p:nvPicPr>
          <p:cNvPr id="135" name="図 134">
            <a:extLst>
              <a:ext uri="{FF2B5EF4-FFF2-40B4-BE49-F238E27FC236}">
                <a16:creationId xmlns:a16="http://schemas.microsoft.com/office/drawing/2014/main" id="{64C0D80D-47B2-4C63-AE10-652A5C2AD620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6272" y="3170104"/>
            <a:ext cx="797421" cy="251817"/>
          </a:xfrm>
          <a:prstGeom prst="rect">
            <a:avLst/>
          </a:prstGeom>
        </p:spPr>
      </p:pic>
      <p:sp>
        <p:nvSpPr>
          <p:cNvPr id="136" name="四角形: 角を丸くする 135">
            <a:extLst>
              <a:ext uri="{FF2B5EF4-FFF2-40B4-BE49-F238E27FC236}">
                <a16:creationId xmlns:a16="http://schemas.microsoft.com/office/drawing/2014/main" id="{36D4AE69-C6BC-49F3-92B7-69A106ABE5B0}"/>
              </a:ext>
            </a:extLst>
          </p:cNvPr>
          <p:cNvSpPr/>
          <p:nvPr/>
        </p:nvSpPr>
        <p:spPr>
          <a:xfrm>
            <a:off x="9307152" y="2190492"/>
            <a:ext cx="1187451" cy="13385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8081E7F9-264E-489D-94C7-A72A02E6F12A}"/>
              </a:ext>
            </a:extLst>
          </p:cNvPr>
          <p:cNvSpPr txBox="1"/>
          <p:nvPr/>
        </p:nvSpPr>
        <p:spPr>
          <a:xfrm>
            <a:off x="9380666" y="2051992"/>
            <a:ext cx="1040423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主婦向け</a:t>
            </a:r>
          </a:p>
        </p:txBody>
      </p:sp>
      <p:sp>
        <p:nvSpPr>
          <p:cNvPr id="138" name="四角形: 角を丸くする 137">
            <a:extLst>
              <a:ext uri="{FF2B5EF4-FFF2-40B4-BE49-F238E27FC236}">
                <a16:creationId xmlns:a16="http://schemas.microsoft.com/office/drawing/2014/main" id="{0352C512-A8B8-4BD3-8C27-3D87E7582940}"/>
              </a:ext>
            </a:extLst>
          </p:cNvPr>
          <p:cNvSpPr/>
          <p:nvPr/>
        </p:nvSpPr>
        <p:spPr>
          <a:xfrm>
            <a:off x="10599844" y="2190492"/>
            <a:ext cx="1187451" cy="13385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8354EF01-800A-4694-AFF9-726A81E9D55B}"/>
              </a:ext>
            </a:extLst>
          </p:cNvPr>
          <p:cNvSpPr txBox="1"/>
          <p:nvPr/>
        </p:nvSpPr>
        <p:spPr>
          <a:xfrm>
            <a:off x="10636600" y="2042880"/>
            <a:ext cx="1113936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エンタメ向け</a:t>
            </a:r>
          </a:p>
        </p:txBody>
      </p:sp>
      <p:pic>
        <p:nvPicPr>
          <p:cNvPr id="140" name="Picture 15" descr="http://www.rbbtoday.com/base/images/provider_resemom.gif">
            <a:extLst>
              <a:ext uri="{FF2B5EF4-FFF2-40B4-BE49-F238E27FC236}">
                <a16:creationId xmlns:a16="http://schemas.microsoft.com/office/drawing/2014/main" id="{B264FA7A-375E-4B85-98FA-B886AA5AC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38264" y="2434313"/>
            <a:ext cx="725227" cy="189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08A6E7E9-7D71-4DCE-90F7-73FF318BEBB0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68559" y="3087174"/>
            <a:ext cx="664636" cy="353417"/>
          </a:xfrm>
          <a:prstGeom prst="rect">
            <a:avLst/>
          </a:prstGeom>
        </p:spPr>
      </p:pic>
      <p:pic>
        <p:nvPicPr>
          <p:cNvPr id="142" name="図 141">
            <a:extLst>
              <a:ext uri="{FF2B5EF4-FFF2-40B4-BE49-F238E27FC236}">
                <a16:creationId xmlns:a16="http://schemas.microsoft.com/office/drawing/2014/main" id="{C862E09C-6A19-45CB-ABAC-BC6D6ED5A121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99916" y="2756865"/>
            <a:ext cx="766992" cy="230635"/>
          </a:xfrm>
          <a:prstGeom prst="rect">
            <a:avLst/>
          </a:prstGeom>
        </p:spPr>
      </p:pic>
      <p:pic>
        <p:nvPicPr>
          <p:cNvPr id="143" name="図 52">
            <a:extLst>
              <a:ext uri="{FF2B5EF4-FFF2-40B4-BE49-F238E27FC236}">
                <a16:creationId xmlns:a16="http://schemas.microsoft.com/office/drawing/2014/main" id="{4B5D8BAB-76EC-4C83-873C-B21CA67BDCD6}"/>
              </a:ext>
            </a:extLst>
          </p:cNvPr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9956" y="2401815"/>
            <a:ext cx="867221" cy="20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" name="Picture 13" descr="インサイド">
            <a:extLst>
              <a:ext uri="{FF2B5EF4-FFF2-40B4-BE49-F238E27FC236}">
                <a16:creationId xmlns:a16="http://schemas.microsoft.com/office/drawing/2014/main" id="{1B8D2CB1-B42F-46D3-8C0C-79CF1C5BD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98321" y="2756928"/>
            <a:ext cx="842259" cy="370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5" name="Picture 9" descr="C:\Users\y-akiba\Desktop\iNSIDE媒体資料\各媒体ロゴ\rogomark\gamesparkrogo_a.jpg">
            <a:extLst>
              <a:ext uri="{FF2B5EF4-FFF2-40B4-BE49-F238E27FC236}">
                <a16:creationId xmlns:a16="http://schemas.microsoft.com/office/drawing/2014/main" id="{4B9D74BD-5A48-46AB-A09D-E7A11323B1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85299" y="3115892"/>
            <a:ext cx="1016539" cy="295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45609442-127B-4753-86B2-53C2872C5B14}"/>
              </a:ext>
            </a:extLst>
          </p:cNvPr>
          <p:cNvSpPr/>
          <p:nvPr/>
        </p:nvSpPr>
        <p:spPr>
          <a:xfrm>
            <a:off x="8085265" y="1173474"/>
            <a:ext cx="2258291" cy="3025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配信パターン（例）</a:t>
            </a:r>
            <a:endParaRPr kumimoji="1" lang="en-US" altLang="ja-JP" sz="14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60FC1D5F-F862-4EA8-80F6-0A5BB20079A7}"/>
              </a:ext>
            </a:extLst>
          </p:cNvPr>
          <p:cNvSpPr/>
          <p:nvPr/>
        </p:nvSpPr>
        <p:spPr>
          <a:xfrm>
            <a:off x="9938995" y="1546894"/>
            <a:ext cx="2103023" cy="3201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自由に組み替え可能！！</a:t>
            </a:r>
          </a:p>
        </p:txBody>
      </p:sp>
    </p:spTree>
    <p:extLst>
      <p:ext uri="{BB962C8B-B14F-4D97-AF65-F5344CB8AC3E}">
        <p14:creationId xmlns:p14="http://schemas.microsoft.com/office/powerpoint/2010/main" val="1924201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/>
          <p:nvPr/>
        </p:nvSpPr>
        <p:spPr>
          <a:xfrm>
            <a:off x="360894" y="3037195"/>
            <a:ext cx="695031" cy="12380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82" name="object 82"/>
          <p:cNvSpPr txBox="1"/>
          <p:nvPr/>
        </p:nvSpPr>
        <p:spPr>
          <a:xfrm>
            <a:off x="407476" y="3251212"/>
            <a:ext cx="608152" cy="2627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579" marR="4344" indent="-21721">
              <a:lnSpc>
                <a:spcPct val="111100"/>
              </a:lnSpc>
            </a:pPr>
            <a:r>
              <a:rPr sz="769" spc="-5" dirty="0">
                <a:solidFill>
                  <a:srgbClr val="262626"/>
                </a:solidFill>
                <a:latin typeface="メイリオ"/>
                <a:cs typeface="メイリオ"/>
              </a:rPr>
              <a:t>レクタングル  </a:t>
            </a:r>
            <a:r>
              <a:rPr sz="769" spc="23" dirty="0">
                <a:solidFill>
                  <a:srgbClr val="262626"/>
                </a:solidFill>
                <a:latin typeface="メイリオ"/>
                <a:cs typeface="メイリオ"/>
              </a:rPr>
              <a:t>300 </a:t>
            </a:r>
            <a:r>
              <a:rPr sz="769" dirty="0">
                <a:solidFill>
                  <a:srgbClr val="262626"/>
                </a:solidFill>
                <a:latin typeface="メイリオ"/>
                <a:cs typeface="メイリオ"/>
              </a:rPr>
              <a:t>×</a:t>
            </a:r>
            <a:r>
              <a:rPr sz="769" spc="-91" dirty="0">
                <a:solidFill>
                  <a:srgbClr val="262626"/>
                </a:solidFill>
                <a:latin typeface="メイリオ"/>
                <a:cs typeface="メイリオ"/>
              </a:rPr>
              <a:t> </a:t>
            </a:r>
            <a:r>
              <a:rPr sz="769" spc="31" dirty="0">
                <a:solidFill>
                  <a:srgbClr val="262626"/>
                </a:solidFill>
                <a:latin typeface="メイリオ"/>
                <a:cs typeface="メイリオ"/>
              </a:rPr>
              <a:t>250</a:t>
            </a:r>
            <a:endParaRPr sz="769">
              <a:latin typeface="メイリオ"/>
              <a:cs typeface="メイリオ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415194" y="3732228"/>
            <a:ext cx="597292" cy="510413"/>
          </a:xfrm>
          <a:custGeom>
            <a:avLst/>
            <a:gdLst/>
            <a:ahLst/>
            <a:cxnLst/>
            <a:rect l="l" t="t" r="r" b="b"/>
            <a:pathLst>
              <a:path w="698500" h="596900">
                <a:moveTo>
                  <a:pt x="0" y="0"/>
                </a:moveTo>
                <a:lnTo>
                  <a:pt x="698500" y="0"/>
                </a:lnTo>
                <a:lnTo>
                  <a:pt x="698500" y="596898"/>
                </a:lnTo>
                <a:lnTo>
                  <a:pt x="0" y="596898"/>
                </a:lnTo>
                <a:lnTo>
                  <a:pt x="0" y="0"/>
                </a:lnTo>
                <a:close/>
              </a:path>
            </a:pathLst>
          </a:custGeom>
          <a:solidFill>
            <a:srgbClr val="CD0920"/>
          </a:solid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84" name="object 84"/>
          <p:cNvSpPr/>
          <p:nvPr/>
        </p:nvSpPr>
        <p:spPr>
          <a:xfrm>
            <a:off x="335408" y="2856120"/>
            <a:ext cx="771049" cy="1574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41" name="object 41"/>
          <p:cNvSpPr/>
          <p:nvPr/>
        </p:nvSpPr>
        <p:spPr>
          <a:xfrm>
            <a:off x="1139039" y="3474118"/>
            <a:ext cx="3453435" cy="912228"/>
          </a:xfrm>
          <a:custGeom>
            <a:avLst/>
            <a:gdLst/>
            <a:ahLst/>
            <a:cxnLst/>
            <a:rect l="l" t="t" r="r" b="b"/>
            <a:pathLst>
              <a:path w="4038600" h="1066800">
                <a:moveTo>
                  <a:pt x="3968577" y="0"/>
                </a:moveTo>
                <a:lnTo>
                  <a:pt x="70021" y="0"/>
                </a:lnTo>
                <a:lnTo>
                  <a:pt x="42766" y="5503"/>
                </a:lnTo>
                <a:lnTo>
                  <a:pt x="20508" y="20512"/>
                </a:lnTo>
                <a:lnTo>
                  <a:pt x="5502" y="42773"/>
                </a:lnTo>
                <a:lnTo>
                  <a:pt x="0" y="70034"/>
                </a:lnTo>
                <a:lnTo>
                  <a:pt x="0" y="996764"/>
                </a:lnTo>
                <a:lnTo>
                  <a:pt x="5502" y="1024025"/>
                </a:lnTo>
                <a:lnTo>
                  <a:pt x="20508" y="1046286"/>
                </a:lnTo>
                <a:lnTo>
                  <a:pt x="42766" y="1061296"/>
                </a:lnTo>
                <a:lnTo>
                  <a:pt x="70021" y="1066800"/>
                </a:lnTo>
                <a:lnTo>
                  <a:pt x="3968577" y="1066800"/>
                </a:lnTo>
                <a:lnTo>
                  <a:pt x="3995832" y="1061296"/>
                </a:lnTo>
                <a:lnTo>
                  <a:pt x="4018089" y="1046286"/>
                </a:lnTo>
                <a:lnTo>
                  <a:pt x="4033096" y="1024025"/>
                </a:lnTo>
                <a:lnTo>
                  <a:pt x="4038598" y="996764"/>
                </a:lnTo>
                <a:lnTo>
                  <a:pt x="4038598" y="70034"/>
                </a:lnTo>
                <a:lnTo>
                  <a:pt x="4033096" y="42773"/>
                </a:lnTo>
                <a:lnTo>
                  <a:pt x="4018089" y="20512"/>
                </a:lnTo>
                <a:lnTo>
                  <a:pt x="3995832" y="5503"/>
                </a:lnTo>
                <a:lnTo>
                  <a:pt x="39685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89" name="object 89"/>
          <p:cNvSpPr txBox="1"/>
          <p:nvPr/>
        </p:nvSpPr>
        <p:spPr>
          <a:xfrm>
            <a:off x="2490464" y="776680"/>
            <a:ext cx="7189769" cy="250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/>
            <a:r>
              <a:rPr lang="en-US" altLang="ja-JP" sz="1625" spc="-5" dirty="0">
                <a:solidFill>
                  <a:srgbClr val="5C5C5C"/>
                </a:solidFill>
                <a:latin typeface="メイリオ"/>
                <a:cs typeface="メイリオ"/>
              </a:rPr>
              <a:t>3</a:t>
            </a:r>
            <a:r>
              <a:rPr sz="1625" spc="-5" dirty="0">
                <a:solidFill>
                  <a:srgbClr val="5C5C5C"/>
                </a:solidFill>
                <a:latin typeface="メイリオ"/>
                <a:cs typeface="メイリオ"/>
              </a:rPr>
              <a:t>つの動画広告フォーマットか</a:t>
            </a:r>
            <a:r>
              <a:rPr sz="1625" spc="-91" dirty="0">
                <a:solidFill>
                  <a:srgbClr val="5C5C5C"/>
                </a:solidFill>
                <a:latin typeface="メイリオ"/>
                <a:cs typeface="メイリオ"/>
              </a:rPr>
              <a:t>ら</a:t>
            </a:r>
            <a:r>
              <a:rPr sz="1625" spc="-5" dirty="0">
                <a:solidFill>
                  <a:srgbClr val="5C5C5C"/>
                </a:solidFill>
                <a:latin typeface="メイリオ"/>
                <a:cs typeface="メイリオ"/>
              </a:rPr>
              <a:t>サイト</a:t>
            </a:r>
            <a:r>
              <a:rPr sz="1625" spc="-91" dirty="0">
                <a:solidFill>
                  <a:srgbClr val="5C5C5C"/>
                </a:solidFill>
                <a:latin typeface="メイリオ"/>
                <a:cs typeface="メイリオ"/>
              </a:rPr>
              <a:t>デ</a:t>
            </a:r>
            <a:r>
              <a:rPr sz="1625" spc="-5" dirty="0">
                <a:solidFill>
                  <a:srgbClr val="5C5C5C"/>
                </a:solidFill>
                <a:latin typeface="メイリオ"/>
                <a:cs typeface="メイリオ"/>
              </a:rPr>
              <a:t>ザイン</a:t>
            </a:r>
            <a:r>
              <a:rPr sz="1625" spc="-91" dirty="0">
                <a:solidFill>
                  <a:srgbClr val="5C5C5C"/>
                </a:solidFill>
                <a:latin typeface="メイリオ"/>
                <a:cs typeface="メイリオ"/>
              </a:rPr>
              <a:t>に</a:t>
            </a:r>
            <a:r>
              <a:rPr sz="1625" spc="-5" dirty="0">
                <a:solidFill>
                  <a:srgbClr val="5C5C5C"/>
                </a:solidFill>
                <a:latin typeface="メイリオ"/>
                <a:cs typeface="メイリオ"/>
              </a:rPr>
              <a:t>合った</a:t>
            </a:r>
            <a:r>
              <a:rPr sz="1625" spc="-91" dirty="0">
                <a:solidFill>
                  <a:srgbClr val="5C5C5C"/>
                </a:solidFill>
                <a:latin typeface="メイリオ"/>
                <a:cs typeface="メイリオ"/>
              </a:rPr>
              <a:t>も</a:t>
            </a:r>
            <a:r>
              <a:rPr sz="1625" spc="-5" dirty="0">
                <a:solidFill>
                  <a:srgbClr val="5C5C5C"/>
                </a:solidFill>
                <a:latin typeface="メイリオ"/>
                <a:cs typeface="メイリオ"/>
              </a:rPr>
              <a:t>のをお</a:t>
            </a:r>
            <a:r>
              <a:rPr sz="1625" spc="-91" dirty="0">
                <a:solidFill>
                  <a:srgbClr val="5C5C5C"/>
                </a:solidFill>
                <a:latin typeface="メイリオ"/>
                <a:cs typeface="メイリオ"/>
              </a:rPr>
              <a:t>選</a:t>
            </a:r>
            <a:r>
              <a:rPr sz="1625" spc="-5" dirty="0">
                <a:solidFill>
                  <a:srgbClr val="5C5C5C"/>
                </a:solidFill>
                <a:latin typeface="メイリオ"/>
                <a:cs typeface="メイリオ"/>
              </a:rPr>
              <a:t>び下さい</a:t>
            </a:r>
            <a:endParaRPr lang="en-US" sz="1625" spc="-5" dirty="0">
              <a:solidFill>
                <a:srgbClr val="5C5C5C"/>
              </a:solidFill>
              <a:latin typeface="メイリオ"/>
              <a:cs typeface="メイリオ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488190" y="1080052"/>
            <a:ext cx="4637897" cy="1518545"/>
          </a:xfrm>
          <a:custGeom>
            <a:avLst/>
            <a:gdLst/>
            <a:ahLst/>
            <a:cxnLst/>
            <a:rect l="l" t="t" r="r" b="b"/>
            <a:pathLst>
              <a:path w="4038600" h="1054100">
                <a:moveTo>
                  <a:pt x="3969408" y="0"/>
                </a:moveTo>
                <a:lnTo>
                  <a:pt x="69191" y="0"/>
                </a:lnTo>
                <a:lnTo>
                  <a:pt x="42258" y="5438"/>
                </a:lnTo>
                <a:lnTo>
                  <a:pt x="20265" y="20269"/>
                </a:lnTo>
                <a:lnTo>
                  <a:pt x="5437" y="42266"/>
                </a:lnTo>
                <a:lnTo>
                  <a:pt x="0" y="69203"/>
                </a:lnTo>
                <a:lnTo>
                  <a:pt x="0" y="984897"/>
                </a:lnTo>
                <a:lnTo>
                  <a:pt x="5437" y="1011834"/>
                </a:lnTo>
                <a:lnTo>
                  <a:pt x="20265" y="1033831"/>
                </a:lnTo>
                <a:lnTo>
                  <a:pt x="42258" y="1048662"/>
                </a:lnTo>
                <a:lnTo>
                  <a:pt x="69191" y="1054101"/>
                </a:lnTo>
                <a:lnTo>
                  <a:pt x="3969408" y="1054101"/>
                </a:lnTo>
                <a:lnTo>
                  <a:pt x="3996340" y="1048662"/>
                </a:lnTo>
                <a:lnTo>
                  <a:pt x="4018333" y="1033831"/>
                </a:lnTo>
                <a:lnTo>
                  <a:pt x="4033161" y="1011834"/>
                </a:lnTo>
                <a:lnTo>
                  <a:pt x="4038598" y="984897"/>
                </a:lnTo>
                <a:lnTo>
                  <a:pt x="4038598" y="69203"/>
                </a:lnTo>
                <a:lnTo>
                  <a:pt x="4033161" y="42266"/>
                </a:lnTo>
                <a:lnTo>
                  <a:pt x="4018333" y="20269"/>
                </a:lnTo>
                <a:lnTo>
                  <a:pt x="3996340" y="5438"/>
                </a:lnTo>
                <a:lnTo>
                  <a:pt x="39694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128" name="object 128"/>
          <p:cNvSpPr txBox="1"/>
          <p:nvPr/>
        </p:nvSpPr>
        <p:spPr>
          <a:xfrm>
            <a:off x="1250261" y="1147505"/>
            <a:ext cx="2645763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/>
            <a:r>
              <a:rPr sz="1050" b="1" u="sng" spc="-5" dirty="0" err="1">
                <a:solidFill>
                  <a:srgbClr val="FF0000"/>
                </a:solidFill>
                <a:latin typeface="メイリオ"/>
                <a:cs typeface="メイリオ"/>
              </a:rPr>
              <a:t>ワイドビュー</a:t>
            </a:r>
            <a:r>
              <a:rPr sz="1050" b="1" u="sng" spc="-91" dirty="0" err="1">
                <a:solidFill>
                  <a:srgbClr val="FF0000"/>
                </a:solidFill>
                <a:latin typeface="メイリオ"/>
                <a:cs typeface="メイリオ"/>
              </a:rPr>
              <a:t>オ</a:t>
            </a:r>
            <a:r>
              <a:rPr sz="1050" b="1" u="sng" spc="-5" dirty="0" err="1">
                <a:solidFill>
                  <a:srgbClr val="FF0000"/>
                </a:solidFill>
                <a:latin typeface="メイリオ"/>
                <a:cs typeface="メイリオ"/>
              </a:rPr>
              <a:t>ー</a:t>
            </a:r>
            <a:r>
              <a:rPr sz="1050" b="1" u="sng" spc="-91" dirty="0" err="1">
                <a:solidFill>
                  <a:srgbClr val="FF0000"/>
                </a:solidFill>
                <a:latin typeface="メイリオ"/>
                <a:cs typeface="メイリオ"/>
              </a:rPr>
              <a:t>バ</a:t>
            </a:r>
            <a:r>
              <a:rPr sz="1050" b="1" u="sng" spc="-5" dirty="0" err="1">
                <a:solidFill>
                  <a:srgbClr val="FF0000"/>
                </a:solidFill>
                <a:latin typeface="メイリオ"/>
                <a:cs typeface="メイリオ"/>
              </a:rPr>
              <a:t>ー</a:t>
            </a:r>
            <a:r>
              <a:rPr sz="1050" b="1" u="sng" spc="-91" dirty="0" err="1">
                <a:solidFill>
                  <a:srgbClr val="FF0000"/>
                </a:solidFill>
                <a:latin typeface="メイリオ"/>
                <a:cs typeface="メイリオ"/>
              </a:rPr>
              <a:t>レ</a:t>
            </a:r>
            <a:r>
              <a:rPr sz="1050" b="1" u="sng" spc="-5" dirty="0" err="1">
                <a:solidFill>
                  <a:srgbClr val="FF0000"/>
                </a:solidFill>
                <a:latin typeface="メイリオ"/>
                <a:cs typeface="メイリオ"/>
              </a:rPr>
              <a:t>イ</a:t>
            </a:r>
            <a:r>
              <a:rPr lang="ja-JP" altLang="en-US" sz="1050" b="1" u="sng" spc="-5" dirty="0">
                <a:solidFill>
                  <a:srgbClr val="FF0000"/>
                </a:solidFill>
                <a:latin typeface="メイリオ"/>
                <a:cs typeface="メイリオ"/>
              </a:rPr>
              <a:t>　</a:t>
            </a:r>
            <a:r>
              <a:rPr lang="en-US" altLang="ja-JP" sz="1050" b="1" u="sng" spc="-5" dirty="0">
                <a:solidFill>
                  <a:srgbClr val="FF0000"/>
                </a:solidFill>
                <a:latin typeface="メイリオ"/>
                <a:cs typeface="メイリオ"/>
              </a:rPr>
              <a:t>※</a:t>
            </a:r>
            <a:r>
              <a:rPr lang="ja-JP" altLang="en-US" sz="1050" b="1" u="sng" spc="-5" dirty="0">
                <a:solidFill>
                  <a:srgbClr val="FF0000"/>
                </a:solidFill>
                <a:latin typeface="メイリオ"/>
                <a:cs typeface="メイリオ"/>
              </a:rPr>
              <a:t>オススメ！！</a:t>
            </a:r>
            <a:endParaRPr sz="1050" u="sng" dirty="0">
              <a:solidFill>
                <a:srgbClr val="FF0000"/>
              </a:solidFill>
              <a:latin typeface="メイリオ"/>
              <a:cs typeface="メイリオ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367987" y="1259081"/>
            <a:ext cx="695031" cy="12380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130" name="object 130"/>
          <p:cNvSpPr txBox="1"/>
          <p:nvPr/>
        </p:nvSpPr>
        <p:spPr>
          <a:xfrm>
            <a:off x="414279" y="1484235"/>
            <a:ext cx="608152" cy="3799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 marR="4344" algn="ctr">
              <a:lnSpc>
                <a:spcPct val="106500"/>
              </a:lnSpc>
            </a:pPr>
            <a:r>
              <a:rPr sz="769" spc="-5" dirty="0">
                <a:solidFill>
                  <a:srgbClr val="262626"/>
                </a:solidFill>
                <a:latin typeface="メイリオ"/>
                <a:cs typeface="メイリオ"/>
              </a:rPr>
              <a:t>ワイドビュー オーバーレイ  </a:t>
            </a:r>
            <a:r>
              <a:rPr sz="769" spc="17" dirty="0">
                <a:solidFill>
                  <a:srgbClr val="262626"/>
                </a:solidFill>
                <a:latin typeface="メイリオ"/>
                <a:cs typeface="メイリオ"/>
              </a:rPr>
              <a:t>16:9</a:t>
            </a:r>
            <a:endParaRPr sz="769">
              <a:latin typeface="メイリオ"/>
              <a:cs typeface="メイリオ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400564" y="1878094"/>
            <a:ext cx="629872" cy="380095"/>
          </a:xfrm>
          <a:custGeom>
            <a:avLst/>
            <a:gdLst/>
            <a:ahLst/>
            <a:cxnLst/>
            <a:rect l="l" t="t" r="r" b="b"/>
            <a:pathLst>
              <a:path w="736600" h="444500">
                <a:moveTo>
                  <a:pt x="0" y="0"/>
                </a:moveTo>
                <a:lnTo>
                  <a:pt x="736599" y="0"/>
                </a:lnTo>
                <a:lnTo>
                  <a:pt x="736599" y="444498"/>
                </a:lnTo>
                <a:lnTo>
                  <a:pt x="0" y="444498"/>
                </a:lnTo>
                <a:lnTo>
                  <a:pt x="0" y="0"/>
                </a:lnTo>
                <a:close/>
              </a:path>
            </a:pathLst>
          </a:custGeom>
          <a:solidFill>
            <a:srgbClr val="CD0920"/>
          </a:solid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132" name="object 132"/>
          <p:cNvSpPr/>
          <p:nvPr/>
        </p:nvSpPr>
        <p:spPr>
          <a:xfrm>
            <a:off x="341958" y="1051943"/>
            <a:ext cx="771049" cy="15746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171" name="object 171"/>
          <p:cNvSpPr/>
          <p:nvPr/>
        </p:nvSpPr>
        <p:spPr>
          <a:xfrm>
            <a:off x="360894" y="4809494"/>
            <a:ext cx="695031" cy="12271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172" name="object 172"/>
          <p:cNvSpPr txBox="1"/>
          <p:nvPr/>
        </p:nvSpPr>
        <p:spPr>
          <a:xfrm>
            <a:off x="573637" y="4913238"/>
            <a:ext cx="261179" cy="2414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 marR="4344" indent="21721">
              <a:lnSpc>
                <a:spcPct val="101899"/>
              </a:lnSpc>
            </a:pPr>
            <a:r>
              <a:rPr sz="769" spc="-5" dirty="0">
                <a:solidFill>
                  <a:srgbClr val="262626"/>
                </a:solidFill>
                <a:latin typeface="メイリオ"/>
                <a:cs typeface="メイリオ"/>
              </a:rPr>
              <a:t>縦型 </a:t>
            </a:r>
            <a:r>
              <a:rPr sz="769" spc="35" dirty="0">
                <a:solidFill>
                  <a:srgbClr val="262626"/>
                </a:solidFill>
                <a:latin typeface="メイリオ"/>
                <a:cs typeface="メイリオ"/>
              </a:rPr>
              <a:t>9</a:t>
            </a:r>
            <a:r>
              <a:rPr sz="769" spc="8" dirty="0">
                <a:solidFill>
                  <a:srgbClr val="262626"/>
                </a:solidFill>
                <a:latin typeface="メイリオ"/>
                <a:cs typeface="メイリオ"/>
              </a:rPr>
              <a:t>:</a:t>
            </a:r>
            <a:r>
              <a:rPr sz="769" spc="25" dirty="0">
                <a:solidFill>
                  <a:srgbClr val="262626"/>
                </a:solidFill>
                <a:latin typeface="メイリオ"/>
                <a:cs typeface="メイリオ"/>
              </a:rPr>
              <a:t>16</a:t>
            </a:r>
            <a:endParaRPr sz="769">
              <a:latin typeface="メイリオ"/>
              <a:cs typeface="メイリオ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393473" y="5157009"/>
            <a:ext cx="640732" cy="771051"/>
          </a:xfrm>
          <a:custGeom>
            <a:avLst/>
            <a:gdLst/>
            <a:ahLst/>
            <a:cxnLst/>
            <a:rect l="l" t="t" r="r" b="b"/>
            <a:pathLst>
              <a:path w="749300" h="901700">
                <a:moveTo>
                  <a:pt x="0" y="0"/>
                </a:moveTo>
                <a:lnTo>
                  <a:pt x="749300" y="0"/>
                </a:lnTo>
                <a:lnTo>
                  <a:pt x="749300" y="901700"/>
                </a:lnTo>
                <a:lnTo>
                  <a:pt x="0" y="901700"/>
                </a:lnTo>
                <a:lnTo>
                  <a:pt x="0" y="0"/>
                </a:lnTo>
                <a:close/>
              </a:path>
            </a:pathLst>
          </a:custGeom>
          <a:solidFill>
            <a:srgbClr val="CD0920"/>
          </a:solid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174" name="object 174"/>
          <p:cNvSpPr/>
          <p:nvPr/>
        </p:nvSpPr>
        <p:spPr>
          <a:xfrm>
            <a:off x="328317" y="4646595"/>
            <a:ext cx="771049" cy="15746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25"/>
          </a:p>
        </p:txBody>
      </p:sp>
      <p:sp>
        <p:nvSpPr>
          <p:cNvPr id="176" name="object 176"/>
          <p:cNvSpPr txBox="1"/>
          <p:nvPr/>
        </p:nvSpPr>
        <p:spPr>
          <a:xfrm>
            <a:off x="9008347" y="6057870"/>
            <a:ext cx="1148431" cy="92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/>
            <a:r>
              <a:rPr sz="599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本資料の無断転載</a:t>
            </a:r>
            <a:r>
              <a:rPr sz="599" spc="-13" dirty="0">
                <a:solidFill>
                  <a:srgbClr val="FFFFFF"/>
                </a:solidFill>
                <a:latin typeface="ＭＳ Ｐゴシック"/>
                <a:cs typeface="ＭＳ Ｐゴシック"/>
              </a:rPr>
              <a:t>･</a:t>
            </a:r>
            <a:r>
              <a:rPr sz="599" spc="-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複写を</a:t>
            </a:r>
            <a:r>
              <a:rPr sz="599" dirty="0">
                <a:solidFill>
                  <a:srgbClr val="FFFFFF"/>
                </a:solidFill>
                <a:latin typeface="ＭＳ Ｐゴシック"/>
                <a:cs typeface="ＭＳ Ｐゴシック"/>
              </a:rPr>
              <a:t>禁</a:t>
            </a:r>
            <a:r>
              <a:rPr sz="599" spc="-35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じ</a:t>
            </a:r>
            <a:r>
              <a:rPr sz="599" spc="-23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ま</a:t>
            </a:r>
            <a:r>
              <a:rPr sz="599" dirty="0">
                <a:solidFill>
                  <a:srgbClr val="FFFFFF"/>
                </a:solidFill>
                <a:latin typeface="ＭＳ Ｐゴシック"/>
                <a:cs typeface="ＭＳ Ｐゴシック"/>
              </a:rPr>
              <a:t>す</a:t>
            </a:r>
            <a:endParaRPr sz="599">
              <a:latin typeface="ＭＳ Ｐゴシック"/>
              <a:cs typeface="ＭＳ Ｐゴシック"/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1368083" y="1325495"/>
            <a:ext cx="3683212" cy="1101687"/>
          </a:xfrm>
          <a:prstGeom prst="rect">
            <a:avLst/>
          </a:prstGeom>
          <a:solidFill>
            <a:schemeClr val="bg1"/>
          </a:solidFill>
        </p:spPr>
        <p:txBody>
          <a:bodyPr wrap="square" lIns="97965" tIns="97965" rIns="97965" bIns="97965" rtlCol="0">
            <a:noAutofit/>
          </a:bodyPr>
          <a:lstStyle/>
          <a:p>
            <a:r>
              <a:rPr kumimoji="1" lang="ja-JP" altLang="en-US" sz="9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広告表示</a:t>
            </a:r>
            <a:endParaRPr kumimoji="1" lang="en-US" altLang="ja-JP" sz="9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広告フォーマット名称　</a:t>
            </a:r>
            <a:r>
              <a:rPr kumimoji="1"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ワイドビューオーバーレイ</a:t>
            </a:r>
            <a:endParaRPr kumimoji="1"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広告表示サイズ　　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320×180〜(16:9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サイズで可変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再生可能秒数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指定なし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再生時の形式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①アプリ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SDK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MP4</a:t>
            </a:r>
          </a:p>
          <a:p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②スマートフォンブラウザ：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Sprite Animation</a:t>
            </a:r>
          </a:p>
          <a:p>
            <a:r>
              <a:rPr lang="en-US" altLang="ja-JP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SDK</a:t>
            </a:r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iOS, Android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  未対応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9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9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6114048" y="1325495"/>
            <a:ext cx="4841167" cy="1101687"/>
          </a:xfrm>
          <a:prstGeom prst="rect">
            <a:avLst/>
          </a:prstGeom>
          <a:solidFill>
            <a:schemeClr val="bg1"/>
          </a:solidFill>
        </p:spPr>
        <p:txBody>
          <a:bodyPr wrap="square" lIns="97965" tIns="97965" rIns="97965" bIns="97965" rtlCol="0">
            <a:noAutofit/>
          </a:bodyPr>
          <a:lstStyle/>
          <a:p>
            <a:r>
              <a:rPr lang="ja-JP" altLang="en-US" sz="9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入稿規定</a:t>
            </a:r>
            <a:endParaRPr kumimoji="1" lang="en-US" altLang="ja-JP" sz="9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原稿サイズ</a:t>
            </a:r>
            <a:r>
              <a:rPr kumimoji="1"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640×360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以上を推奨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上限なし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秒数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指定なし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ファイル形式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MP4, </a:t>
            </a:r>
            <a:r>
              <a:rPr lang="en-US" altLang="ja-JP" sz="900" u="sng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flv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, </a:t>
            </a:r>
            <a:r>
              <a:rPr lang="en-US" altLang="ja-JP" sz="900" u="sng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mov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ファイルサイズ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200MB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以内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備考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広告配信時のサイズ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形式は⾃動で最適化されます。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追尾なしも選択可能です。その場合、インリード形式もございます。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オーバーレイの為、</a:t>
            </a:r>
            <a:r>
              <a:rPr lang="ja-JP" altLang="en-US" sz="900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枠固定費は発生いたしません。</a:t>
            </a:r>
          </a:p>
          <a:p>
            <a:endParaRPr kumimoji="1" lang="en-US" altLang="ja-JP" sz="9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9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6116941" y="3141419"/>
            <a:ext cx="3683212" cy="1101687"/>
          </a:xfrm>
          <a:prstGeom prst="rect">
            <a:avLst/>
          </a:prstGeom>
          <a:solidFill>
            <a:schemeClr val="bg1"/>
          </a:solidFill>
        </p:spPr>
        <p:txBody>
          <a:bodyPr wrap="square" lIns="97965" tIns="97965" rIns="97965" bIns="97965" rtlCol="0">
            <a:noAutofit/>
          </a:bodyPr>
          <a:lstStyle/>
          <a:p>
            <a:r>
              <a:rPr lang="ja-JP" altLang="en-US" sz="9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入稿規定</a:t>
            </a:r>
            <a:endParaRPr kumimoji="1" lang="en-US" altLang="ja-JP" sz="9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原稿サイズ</a:t>
            </a:r>
            <a:r>
              <a:rPr kumimoji="1"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600×500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以上を推奨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上限なし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秒数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指定なし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ファイル形式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MP4, </a:t>
            </a:r>
            <a:r>
              <a:rPr lang="en-US" altLang="ja-JP" sz="900" u="sng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flv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, </a:t>
            </a:r>
            <a:r>
              <a:rPr lang="en-US" altLang="ja-JP" sz="900" u="sng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mov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ファイルサイズ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200MB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以内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備考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広告配信時のサイズ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形式は⾃動で最適化されます。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再生費用とは別途で枠固定費も発生いたします。</a:t>
            </a:r>
            <a:endParaRPr kumimoji="1"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1302497" y="3146331"/>
            <a:ext cx="3683212" cy="1101687"/>
          </a:xfrm>
          <a:prstGeom prst="rect">
            <a:avLst/>
          </a:prstGeom>
          <a:solidFill>
            <a:schemeClr val="bg1"/>
          </a:solidFill>
        </p:spPr>
        <p:txBody>
          <a:bodyPr wrap="square" lIns="97965" tIns="97965" rIns="97965" bIns="97965" rtlCol="0">
            <a:noAutofit/>
          </a:bodyPr>
          <a:lstStyle/>
          <a:p>
            <a:r>
              <a:rPr kumimoji="1" lang="ja-JP" altLang="en-US" sz="9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広告表示</a:t>
            </a:r>
            <a:endParaRPr kumimoji="1" lang="en-US" altLang="ja-JP" sz="9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広告フォーマット名称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レクタングル</a:t>
            </a:r>
            <a:endParaRPr kumimoji="1"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広告表示サイズ　　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300×250</a:t>
            </a: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再生可能秒数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指定なし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再生時の形式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①アプリ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SDK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MP4</a:t>
            </a:r>
          </a:p>
          <a:p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②スマートフォンブラウザ：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Sprite Animation</a:t>
            </a:r>
          </a:p>
          <a:p>
            <a:r>
              <a:rPr lang="en-US" altLang="ja-JP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SDK</a:t>
            </a:r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未対応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  対応</a:t>
            </a:r>
            <a:endParaRPr kumimoji="1" lang="en-US" altLang="ja-JP" sz="9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9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1368083" y="4930354"/>
            <a:ext cx="3683212" cy="1101687"/>
          </a:xfrm>
          <a:prstGeom prst="rect">
            <a:avLst/>
          </a:prstGeom>
          <a:solidFill>
            <a:schemeClr val="bg1"/>
          </a:solidFill>
        </p:spPr>
        <p:txBody>
          <a:bodyPr wrap="square" lIns="97965" tIns="97965" rIns="97965" bIns="97965" rtlCol="0">
            <a:noAutofit/>
          </a:bodyPr>
          <a:lstStyle/>
          <a:p>
            <a:r>
              <a:rPr kumimoji="1" lang="ja-JP" altLang="en-US" sz="9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広告表示</a:t>
            </a:r>
            <a:endParaRPr kumimoji="1" lang="en-US" altLang="ja-JP" sz="9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広告フォーマット名称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縦型</a:t>
            </a:r>
            <a:endParaRPr kumimoji="1"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広告表示サイズ　　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320×180〜(16:9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サイズで可変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再生可能秒数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指定なし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再生時の形式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①アプリ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SDK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MP4</a:t>
            </a:r>
          </a:p>
          <a:p>
            <a:r>
              <a:rPr lang="ja-JP" altLang="en-US" sz="9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②スマートフォンブラウザ：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Sprite Animation</a:t>
            </a:r>
          </a:p>
          <a:p>
            <a:r>
              <a:rPr lang="en-US" altLang="ja-JP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SDK</a:t>
            </a:r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iOS, Android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PC</a:t>
            </a:r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  対応</a:t>
            </a:r>
            <a:endParaRPr kumimoji="1" lang="en-US" altLang="ja-JP" sz="9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900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6119751" y="4934970"/>
            <a:ext cx="3683212" cy="1101687"/>
          </a:xfrm>
          <a:prstGeom prst="rect">
            <a:avLst/>
          </a:prstGeom>
          <a:solidFill>
            <a:schemeClr val="bg1"/>
          </a:solidFill>
        </p:spPr>
        <p:txBody>
          <a:bodyPr wrap="square" lIns="97965" tIns="97965" rIns="97965" bIns="97965" rtlCol="0">
            <a:noAutofit/>
          </a:bodyPr>
          <a:lstStyle/>
          <a:p>
            <a:r>
              <a:rPr lang="ja-JP" altLang="en-US" sz="9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入稿規定</a:t>
            </a:r>
            <a:endParaRPr kumimoji="1" lang="en-US" altLang="ja-JP" sz="9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原稿サイズ</a:t>
            </a:r>
            <a:r>
              <a:rPr kumimoji="1"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640×1136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以上推奨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上限なし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秒数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指定なし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ファイル形式　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MP4, </a:t>
            </a:r>
            <a:r>
              <a:rPr lang="en-US" altLang="ja-JP" sz="900" u="sng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flv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, </a:t>
            </a:r>
            <a:r>
              <a:rPr lang="en-US" altLang="ja-JP" sz="900" u="sng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mov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ファイルサイズ　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200MB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以内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備考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広告配信時のサイズ</a:t>
            </a:r>
            <a:r>
              <a:rPr lang="en-US" altLang="ja-JP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形式は⾃動で最適化されます。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再生費用とは別途で枠固定費も発生いたします。</a:t>
            </a:r>
            <a:endParaRPr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9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8" name="object 128"/>
          <p:cNvSpPr txBox="1"/>
          <p:nvPr/>
        </p:nvSpPr>
        <p:spPr>
          <a:xfrm>
            <a:off x="1250262" y="2912886"/>
            <a:ext cx="1807927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/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レクタングル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9" name="object 128"/>
          <p:cNvSpPr txBox="1"/>
          <p:nvPr/>
        </p:nvSpPr>
        <p:spPr>
          <a:xfrm>
            <a:off x="1250262" y="4708133"/>
            <a:ext cx="1807927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860"/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縦型</a:t>
            </a:r>
            <a:endParaRPr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91" name="直線コネクタ 190"/>
          <p:cNvCxnSpPr/>
          <p:nvPr/>
        </p:nvCxnSpPr>
        <p:spPr>
          <a:xfrm>
            <a:off x="1574928" y="2743167"/>
            <a:ext cx="8771627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1543747" y="4539397"/>
            <a:ext cx="8771627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cxnSpLocks/>
          </p:cNvCxnSpPr>
          <p:nvPr/>
        </p:nvCxnSpPr>
        <p:spPr>
          <a:xfrm>
            <a:off x="345057" y="567749"/>
            <a:ext cx="11516264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タイトル 1"/>
          <p:cNvSpPr txBox="1">
            <a:spLocks/>
          </p:cNvSpPr>
          <p:nvPr/>
        </p:nvSpPr>
        <p:spPr>
          <a:xfrm>
            <a:off x="346975" y="66301"/>
            <a:ext cx="6787055" cy="416880"/>
          </a:xfrm>
          <a:prstGeom prst="rect">
            <a:avLst/>
          </a:prstGeom>
        </p:spPr>
        <p:txBody>
          <a:bodyPr/>
          <a:lstStyle>
            <a:lvl1pPr algn="l" defTabSz="987425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292929"/>
                </a:solidFill>
                <a:latin typeface="+mj-lt"/>
                <a:ea typeface="+mj-ea"/>
                <a:cs typeface="メイリオ" panose="020B0604030504040204" pitchFamily="50" charset="-128"/>
              </a:defRPr>
            </a:lvl1pPr>
            <a:lvl2pPr algn="l" defTabSz="987425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2929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algn="l" defTabSz="987425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2929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algn="l" defTabSz="987425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2929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algn="l" defTabSz="987425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29292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457200" algn="l" defTabSz="987425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292929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defTabSz="987425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292929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defTabSz="987425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292929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defTabSz="987425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292929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>
              <a:defRPr/>
            </a:pPr>
            <a:r>
              <a:rPr lang="ja-JP" altLang="en-US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動画広告対応フォーマット</a:t>
            </a: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023" y="82869"/>
            <a:ext cx="647572" cy="38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0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1641</TotalTime>
  <Words>216</Words>
  <Application>Microsoft Office PowerPoint</Application>
  <PresentationFormat>ワイド画面</PresentationFormat>
  <Paragraphs>99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 ちひろ</dc:creator>
  <cp:lastModifiedBy>土本 学</cp:lastModifiedBy>
  <cp:revision>16</cp:revision>
  <cp:lastPrinted>2016-10-18T01:12:50Z</cp:lastPrinted>
  <dcterms:created xsi:type="dcterms:W3CDTF">2016-09-25T07:45:53Z</dcterms:created>
  <dcterms:modified xsi:type="dcterms:W3CDTF">2017-08-04T09:44:47Z</dcterms:modified>
</cp:coreProperties>
</file>